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17.xml" ContentType="application/vnd.openxmlformats-officedocument.presentationml.notesSlide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notesSlides/notesSlide18.xml" ContentType="application/vnd.openxmlformats-officedocument.presentationml.notesSlide+xml"/>
  <Override PartName="/ppt/charts/chart3.xml" ContentType="application/vnd.openxmlformats-officedocument.drawingml.chart+xml"/>
  <Override PartName="/ppt/drawings/drawing3.xml" ContentType="application/vnd.openxmlformats-officedocument.drawingml.chartshapes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62" r:id="rId3"/>
    <p:sldId id="263" r:id="rId4"/>
    <p:sldId id="261" r:id="rId5"/>
    <p:sldId id="259" r:id="rId6"/>
    <p:sldId id="264" r:id="rId7"/>
    <p:sldId id="258" r:id="rId8"/>
    <p:sldId id="257" r:id="rId9"/>
    <p:sldId id="266" r:id="rId10"/>
    <p:sldId id="265" r:id="rId11"/>
    <p:sldId id="267" r:id="rId12"/>
    <p:sldId id="269" r:id="rId13"/>
    <p:sldId id="270" r:id="rId14"/>
    <p:sldId id="268" r:id="rId15"/>
    <p:sldId id="271" r:id="rId16"/>
    <p:sldId id="274" r:id="rId17"/>
    <p:sldId id="272" r:id="rId18"/>
    <p:sldId id="273" r:id="rId19"/>
    <p:sldId id="275" r:id="rId20"/>
    <p:sldId id="260" r:id="rId21"/>
  </p:sldIdLst>
  <p:sldSz cx="9144000" cy="6858000" type="screen4x3"/>
  <p:notesSz cx="6858000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1197" autoAdjust="0"/>
  </p:normalViewPr>
  <p:slideViewPr>
    <p:cSldViewPr snapToGrid="0" snapToObjects="1">
      <p:cViewPr varScale="1">
        <p:scale>
          <a:sx n="111" d="100"/>
          <a:sy n="111" d="100"/>
        </p:scale>
        <p:origin x="-238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60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notesMaster" Target="notesMasters/notesMaster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.xlsx"/><Relationship Id="rId2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2.xlsx"/><Relationship Id="rId2" Type="http://schemas.openxmlformats.org/officeDocument/2006/relationships/chartUserShapes" Target="../drawings/drawing2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3.xlsx"/><Relationship Id="rId2" Type="http://schemas.openxmlformats.org/officeDocument/2006/relationships/chartUserShapes" Target="../drawings/drawing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1800" b="1" i="0" baseline="0">
                <a:effectLst/>
              </a:rPr>
              <a:t>Response frequency for pariticpants with High and Low WSE: Question 8</a:t>
            </a:r>
          </a:p>
          <a:p>
            <a:pPr>
              <a:defRPr/>
            </a:pPr>
            <a:endParaRPr lang="en-US" sz="1800" b="1" i="0" baseline="0">
              <a:effectLst/>
            </a:endParaRPr>
          </a:p>
          <a:p>
            <a:pPr>
              <a:defRPr/>
            </a:pPr>
            <a:r>
              <a:rPr lang="en-US" sz="1800" b="1" i="1" baseline="0">
                <a:effectLst/>
              </a:rPr>
              <a:t>"With persistence, I can write about anything asked of me"</a:t>
            </a:r>
            <a:endParaRPr lang="en-US" i="1">
              <a:effectLst/>
            </a:endParaRP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0733681102362205"/>
          <c:y val="0.475925925925926"/>
          <c:w val="0.670740157480315"/>
          <c:h val="0.445843783415962"/>
        </c:manualLayout>
      </c:layout>
      <c:lineChart>
        <c:grouping val="standard"/>
        <c:varyColors val="0"/>
        <c:ser>
          <c:idx val="1"/>
          <c:order val="1"/>
          <c:tx>
            <c:strRef>
              <c:f>'Q8'!$B$9</c:f>
              <c:strCache>
                <c:ptCount val="1"/>
                <c:pt idx="0">
                  <c:v>Low WSE</c:v>
                </c:pt>
              </c:strCache>
            </c:strRef>
          </c:tx>
          <c:marker>
            <c:symbol val="none"/>
          </c:marker>
          <c:val>
            <c:numRef>
              <c:f>'Q8'!$B$10:$B$13</c:f>
              <c:numCache>
                <c:formatCode>General</c:formatCode>
                <c:ptCount val="4"/>
                <c:pt idx="0">
                  <c:v>4.0</c:v>
                </c:pt>
                <c:pt idx="1">
                  <c:v>29.0</c:v>
                </c:pt>
                <c:pt idx="2">
                  <c:v>16.0</c:v>
                </c:pt>
                <c:pt idx="3">
                  <c:v>0.0</c:v>
                </c:pt>
              </c:numCache>
            </c:numRef>
          </c:val>
          <c:smooth val="0"/>
        </c:ser>
        <c:ser>
          <c:idx val="0"/>
          <c:order val="0"/>
          <c:tx>
            <c:strRef>
              <c:f>'Q8'!$B$17</c:f>
              <c:strCache>
                <c:ptCount val="1"/>
                <c:pt idx="0">
                  <c:v>High WSE</c:v>
                </c:pt>
              </c:strCache>
            </c:strRef>
          </c:tx>
          <c:marker>
            <c:symbol val="none"/>
          </c:marker>
          <c:val>
            <c:numRef>
              <c:f>'Q8'!$B$18:$B$21</c:f>
              <c:numCache>
                <c:formatCode>General</c:formatCode>
                <c:ptCount val="4"/>
                <c:pt idx="0">
                  <c:v>0.0</c:v>
                </c:pt>
                <c:pt idx="1">
                  <c:v>3.0</c:v>
                </c:pt>
                <c:pt idx="2">
                  <c:v>21.0</c:v>
                </c:pt>
                <c:pt idx="3">
                  <c:v>34.0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101414120"/>
        <c:axId val="2101406424"/>
      </c:lineChart>
      <c:catAx>
        <c:axId val="2101414120"/>
        <c:scaling>
          <c:orientation val="minMax"/>
        </c:scaling>
        <c:delete val="0"/>
        <c:axPos val="b"/>
        <c:majorTickMark val="out"/>
        <c:minorTickMark val="none"/>
        <c:tickLblPos val="nextTo"/>
        <c:crossAx val="2101406424"/>
        <c:crosses val="autoZero"/>
        <c:auto val="1"/>
        <c:lblAlgn val="ctr"/>
        <c:lblOffset val="100"/>
        <c:noMultiLvlLbl val="0"/>
      </c:catAx>
      <c:valAx>
        <c:axId val="210140642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10141412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71886045494313"/>
          <c:y val="0.553756440167201"/>
          <c:w val="0.197558398950131"/>
          <c:h val="0.123968601147079"/>
        </c:manualLayout>
      </c:layout>
      <c:overlay val="0"/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1800" b="1" i="0" baseline="0">
                <a:effectLst/>
              </a:rPr>
              <a:t>Response frequency for pariticpants with High and Low WSE: Question 3</a:t>
            </a:r>
          </a:p>
          <a:p>
            <a:pPr>
              <a:defRPr/>
            </a:pPr>
            <a:endParaRPr lang="en-US" sz="1800" b="1" i="0" baseline="0">
              <a:effectLst/>
            </a:endParaRPr>
          </a:p>
          <a:p>
            <a:pPr>
              <a:defRPr/>
            </a:pPr>
            <a:r>
              <a:rPr lang="en-US" sz="1800" b="1" i="1" baseline="0">
                <a:effectLst/>
              </a:rPr>
              <a:t>"If I encounter a problem with my chosen topic, I can find strategies to overcome my difficulties"</a:t>
            </a:r>
            <a:endParaRPr lang="en-US" i="1">
              <a:effectLst/>
            </a:endParaRPr>
          </a:p>
        </c:rich>
      </c:tx>
      <c:layout>
        <c:manualLayout>
          <c:xMode val="edge"/>
          <c:yMode val="edge"/>
          <c:x val="0.0953895522306048"/>
          <c:y val="0.0436363636363636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0737265029589375"/>
          <c:y val="0.45838853420566"/>
          <c:w val="0.669131770252375"/>
          <c:h val="0.462680777493099"/>
        </c:manualLayout>
      </c:layout>
      <c:lineChart>
        <c:grouping val="standard"/>
        <c:varyColors val="0"/>
        <c:ser>
          <c:idx val="0"/>
          <c:order val="1"/>
          <c:tx>
            <c:strRef>
              <c:f>'Q3'!$B$9</c:f>
              <c:strCache>
                <c:ptCount val="1"/>
                <c:pt idx="0">
                  <c:v>Low WSE</c:v>
                </c:pt>
              </c:strCache>
            </c:strRef>
          </c:tx>
          <c:marker>
            <c:symbol val="none"/>
          </c:marker>
          <c:val>
            <c:numRef>
              <c:f>'Q3'!$B$10:$B$13</c:f>
              <c:numCache>
                <c:formatCode>General</c:formatCode>
                <c:ptCount val="4"/>
                <c:pt idx="0">
                  <c:v>0.0</c:v>
                </c:pt>
                <c:pt idx="1">
                  <c:v>19.0</c:v>
                </c:pt>
                <c:pt idx="2">
                  <c:v>30.0</c:v>
                </c:pt>
                <c:pt idx="3">
                  <c:v>0.0</c:v>
                </c:pt>
              </c:numCache>
            </c:numRef>
          </c:val>
          <c:smooth val="0"/>
        </c:ser>
        <c:ser>
          <c:idx val="1"/>
          <c:order val="0"/>
          <c:tx>
            <c:strRef>
              <c:f>'Q3'!$B$17</c:f>
              <c:strCache>
                <c:ptCount val="1"/>
                <c:pt idx="0">
                  <c:v>High WSE</c:v>
                </c:pt>
              </c:strCache>
            </c:strRef>
          </c:tx>
          <c:marker>
            <c:symbol val="none"/>
          </c:marker>
          <c:val>
            <c:numRef>
              <c:f>'Q3'!$B$18:$B$21</c:f>
              <c:numCache>
                <c:formatCode>General</c:formatCode>
                <c:ptCount val="4"/>
                <c:pt idx="0">
                  <c:v>0.0</c:v>
                </c:pt>
                <c:pt idx="1">
                  <c:v>0.0</c:v>
                </c:pt>
                <c:pt idx="2">
                  <c:v>41.0</c:v>
                </c:pt>
                <c:pt idx="3">
                  <c:v>17.0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101185512"/>
        <c:axId val="2101188488"/>
      </c:lineChart>
      <c:catAx>
        <c:axId val="2101185512"/>
        <c:scaling>
          <c:orientation val="minMax"/>
        </c:scaling>
        <c:delete val="0"/>
        <c:axPos val="b"/>
        <c:majorTickMark val="out"/>
        <c:minorTickMark val="none"/>
        <c:tickLblPos val="nextTo"/>
        <c:crossAx val="2101188488"/>
        <c:crosses val="autoZero"/>
        <c:auto val="1"/>
        <c:lblAlgn val="ctr"/>
        <c:lblOffset val="100"/>
        <c:noMultiLvlLbl val="0"/>
      </c:catAx>
      <c:valAx>
        <c:axId val="210118848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10118551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79145781934271"/>
          <c:y val="0.559842894823243"/>
          <c:w val="0.198523443466985"/>
          <c:h val="0.125078494966146"/>
        </c:manualLayout>
      </c:layout>
      <c:overlay val="0"/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1800" b="1" i="0" baseline="0">
                <a:effectLst/>
              </a:rPr>
              <a:t>Response frequency for pariticpants with High and Low WSE: Question 9</a:t>
            </a:r>
          </a:p>
          <a:p>
            <a:pPr>
              <a:defRPr/>
            </a:pPr>
            <a:endParaRPr lang="en-US" sz="1800" b="1" i="0" baseline="0">
              <a:effectLst/>
            </a:endParaRPr>
          </a:p>
          <a:p>
            <a:pPr>
              <a:defRPr/>
            </a:pPr>
            <a:r>
              <a:rPr lang="en-US" sz="1800" b="1" i="1" baseline="0">
                <a:effectLst/>
              </a:rPr>
              <a:t>"Even when writing feels hard, I know I can complete the task on time"</a:t>
            </a: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0733681102362205"/>
          <c:y val="0.441925922401694"/>
          <c:w val="0.670740157480315"/>
          <c:h val="0.464544092109332"/>
        </c:manualLayout>
      </c:layout>
      <c:lineChart>
        <c:grouping val="standard"/>
        <c:varyColors val="0"/>
        <c:ser>
          <c:idx val="1"/>
          <c:order val="1"/>
          <c:tx>
            <c:strRef>
              <c:f>'Q9'!$B$9</c:f>
              <c:strCache>
                <c:ptCount val="1"/>
                <c:pt idx="0">
                  <c:v>Low WSE</c:v>
                </c:pt>
              </c:strCache>
            </c:strRef>
          </c:tx>
          <c:marker>
            <c:symbol val="none"/>
          </c:marker>
          <c:val>
            <c:numRef>
              <c:f>'Q9'!$B$10:$B$13</c:f>
              <c:numCache>
                <c:formatCode>General</c:formatCode>
                <c:ptCount val="4"/>
                <c:pt idx="0">
                  <c:v>3.0</c:v>
                </c:pt>
                <c:pt idx="1">
                  <c:v>12.0</c:v>
                </c:pt>
                <c:pt idx="2">
                  <c:v>32.0</c:v>
                </c:pt>
                <c:pt idx="3">
                  <c:v>2.0</c:v>
                </c:pt>
              </c:numCache>
            </c:numRef>
          </c:val>
          <c:smooth val="0"/>
        </c:ser>
        <c:ser>
          <c:idx val="0"/>
          <c:order val="0"/>
          <c:tx>
            <c:strRef>
              <c:f>'Q9'!$B$17</c:f>
              <c:strCache>
                <c:ptCount val="1"/>
                <c:pt idx="0">
                  <c:v>High WSE</c:v>
                </c:pt>
              </c:strCache>
            </c:strRef>
          </c:tx>
          <c:marker>
            <c:symbol val="none"/>
          </c:marker>
          <c:val>
            <c:numRef>
              <c:f>'Q9'!$B$18:$B$21</c:f>
              <c:numCache>
                <c:formatCode>General</c:formatCode>
                <c:ptCount val="4"/>
                <c:pt idx="0">
                  <c:v>0.0</c:v>
                </c:pt>
                <c:pt idx="1">
                  <c:v>1.0</c:v>
                </c:pt>
                <c:pt idx="2">
                  <c:v>19.0</c:v>
                </c:pt>
                <c:pt idx="3">
                  <c:v>38.0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101242040"/>
        <c:axId val="2101245016"/>
      </c:lineChart>
      <c:catAx>
        <c:axId val="2101242040"/>
        <c:scaling>
          <c:orientation val="minMax"/>
        </c:scaling>
        <c:delete val="0"/>
        <c:axPos val="b"/>
        <c:majorTickMark val="out"/>
        <c:minorTickMark val="none"/>
        <c:tickLblPos val="nextTo"/>
        <c:crossAx val="2101245016"/>
        <c:crosses val="autoZero"/>
        <c:auto val="1"/>
        <c:lblAlgn val="ctr"/>
        <c:lblOffset val="100"/>
        <c:noMultiLvlLbl val="0"/>
      </c:catAx>
      <c:valAx>
        <c:axId val="210124501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10124204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  <c:userShapes r:id="rId2"/>
</c:chartSpace>
</file>

<file path=ppt/drawing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2.png"/></Relationships>
</file>

<file path=ppt/drawing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2.png"/></Relationships>
</file>

<file path=ppt/drawing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2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0.81667</cdr:x>
      <cdr:y>0.71673</cdr:y>
    </cdr:from>
    <cdr:to>
      <cdr:x>1</cdr:x>
      <cdr:y>1</cdr:y>
    </cdr:to>
    <cdr:pic>
      <cdr:nvPicPr>
        <cdr:cNvPr id="2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3751965" y="3081186"/>
          <a:ext cx="842259" cy="1217764"/>
        </a:xfrm>
        <a:prstGeom xmlns:a="http://schemas.openxmlformats.org/drawingml/2006/main" prst="rect">
          <a:avLst/>
        </a:prstGeom>
      </cdr:spPr>
    </cdr:pic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0.806</cdr:x>
      <cdr:y>0.74306</cdr:y>
    </cdr:from>
    <cdr:to>
      <cdr:x>0.93719</cdr:x>
      <cdr:y>0.95863</cdr:y>
    </cdr:to>
    <cdr:pic>
      <cdr:nvPicPr>
        <cdr:cNvPr id="4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3667125" y="3030412"/>
          <a:ext cx="596900" cy="879156"/>
        </a:xfrm>
        <a:prstGeom xmlns:a="http://schemas.openxmlformats.org/drawingml/2006/main" prst="rect">
          <a:avLst/>
        </a:prstGeom>
      </cdr:spPr>
    </cdr:pic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0.81389</cdr:x>
      <cdr:y>0.70833</cdr:y>
    </cdr:from>
    <cdr:to>
      <cdr:x>0.92778</cdr:x>
      <cdr:y>0.9916</cdr:y>
    </cdr:to>
    <cdr:pic>
      <cdr:nvPicPr>
        <cdr:cNvPr id="2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3721100" y="1943100"/>
          <a:ext cx="520700" cy="777068"/>
        </a:xfrm>
        <a:prstGeom xmlns:a="http://schemas.openxmlformats.org/drawingml/2006/main" prst="rect">
          <a:avLst/>
        </a:prstGeom>
      </cdr:spPr>
    </cdr:pic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180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180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42D344-EB7C-46EB-A7D2-73854C9101B0}" type="datetimeFigureOut">
              <a:rPr lang="en-US" smtClean="0"/>
              <a:t>2015-10-27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20775" y="692150"/>
            <a:ext cx="4616450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87136"/>
            <a:ext cx="5486400" cy="415623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8"/>
            <a:ext cx="2971800" cy="46180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772668"/>
            <a:ext cx="2971800" cy="46180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98B14E-EB72-49DC-8052-F7A59D2385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527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8B14E-EB72-49DC-8052-F7A59D2385F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83546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8B14E-EB72-49DC-8052-F7A59D2385F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540441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8B14E-EB72-49DC-8052-F7A59D2385F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975237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8B14E-EB72-49DC-8052-F7A59D2385F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87861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8B14E-EB72-49DC-8052-F7A59D2385F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085119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8B14E-EB72-49DC-8052-F7A59D2385F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99176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8B14E-EB72-49DC-8052-F7A59D2385F5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2470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8B14E-EB72-49DC-8052-F7A59D2385F5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45108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8B14E-EB72-49DC-8052-F7A59D2385F5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286286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8B14E-EB72-49DC-8052-F7A59D2385F5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75304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8B14E-EB72-49DC-8052-F7A59D2385F5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5697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8B14E-EB72-49DC-8052-F7A59D2385F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125192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8B14E-EB72-49DC-8052-F7A59D2385F5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6193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8B14E-EB72-49DC-8052-F7A59D2385F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55230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8B14E-EB72-49DC-8052-F7A59D2385F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00924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8B14E-EB72-49DC-8052-F7A59D2385F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5483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8B14E-EB72-49DC-8052-F7A59D2385F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57172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8B14E-EB72-49DC-8052-F7A59D2385F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81057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8B14E-EB72-49DC-8052-F7A59D2385F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674225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8B14E-EB72-49DC-8052-F7A59D2385F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71130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2015-10-27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019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2015-10-27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498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2015-10-27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941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2015-10-27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2015-10-27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952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2015-10-27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301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2015-10-27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940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2015-10-27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067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2015-10-27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128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2015-10-27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116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2015-10-27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574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ECD78-3C8E-49F2-8FAB-59489D168ABB}" type="datetimeFigureOut">
              <a:rPr lang="en-US" smtClean="0"/>
              <a:t>2015-10-27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4" Type="http://schemas.openxmlformats.org/officeDocument/2006/relationships/hyperlink" Target="http://www.google.ca/url?sa=i&amp;rct=j&amp;q=&amp;esrc=s&amp;source=images&amp;cd=&amp;cad=rja&amp;uact=8&amp;ved=0CAcQjRxqFQoTCLiOuOKQ4cgCFYeZiAodOUUMEQ&amp;url=http://decisaoclinica.com/?p=3384&amp;bvm=bv.105841590,d.cGU&amp;psig=AFQjCNE3so76JoHVAj611hxDJ23Sp4JT7A&amp;ust=1445983041733820" TargetMode="External"/><Relationship Id="rId5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a/url?sa=i&amp;rct=j&amp;q=&amp;esrc=s&amp;source=images&amp;cd=&amp;cad=rja&amp;uact=8&amp;ved=0CAcQjRxqFQoTCOO_1t6S4cgCFYoriAodDaoO8w&amp;url=http://myweb.facstaff.wwu.edu/sngynan/slx7.html&amp;bvm=bv.105841590,d.cGU&amp;psig=AFQjCNGcRWBHGlESrVOgv_ppDT-O1Xh8SQ&amp;ust=1445983568359528" TargetMode="External"/><Relationship Id="rId4" Type="http://schemas.openxmlformats.org/officeDocument/2006/relationships/image" Target="../media/image19.jpeg"/><Relationship Id="rId5" Type="http://schemas.openxmlformats.org/officeDocument/2006/relationships/hyperlink" Target="https://www.google.ca/url?sa=i&amp;rct=j&amp;q=&amp;esrc=s&amp;source=images&amp;cd=&amp;cad=rja&amp;uact=8&amp;ved=0CAcQjRxqFQoTCOeTs4CT4cgCFcgqiAodLXYEpQ&amp;url=https://psyc261green.wordpress.com/&amp;bvm=bv.105841590,d.cGU&amp;psig=AFQjCNFTp3EgPL8wfP1v60gTaw8wYfe16g&amp;ust=1445983610297106" TargetMode="External"/><Relationship Id="rId6" Type="http://schemas.openxmlformats.org/officeDocument/2006/relationships/image" Target="../media/image20.gif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1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6.xml"/><Relationship Id="rId3" Type="http://schemas.openxmlformats.org/officeDocument/2006/relationships/chart" Target="../charts/char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7.xml"/><Relationship Id="rId3" Type="http://schemas.openxmlformats.org/officeDocument/2006/relationships/chart" Target="../charts/char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8.xml"/><Relationship Id="rId3" Type="http://schemas.openxmlformats.org/officeDocument/2006/relationships/chart" Target="../charts/char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a/url?sa=i&amp;rct=j&amp;q=&amp;esrc=s&amp;source=images&amp;cd=&amp;cad=rja&amp;uact=8&amp;ved=0CAcQjRxqFQoTCKn6trufxcgCFRGViAodx5MFlg&amp;url=http://www.themergeblog.com/2014/04/overcoming-obstacles-jesus.html&amp;psig=AFQjCNH9diYkCXNvoBN1f18VTMb-fOVtMg&amp;ust=1445024857439180" TargetMode="External"/><Relationship Id="rId4" Type="http://schemas.openxmlformats.org/officeDocument/2006/relationships/image" Target="../media/image23.jpeg"/><Relationship Id="rId5" Type="http://schemas.openxmlformats.org/officeDocument/2006/relationships/hyperlink" Target="http://www.google.ca/url?sa=i&amp;rct=j&amp;q=&amp;esrc=s&amp;source=images&amp;cd=&amp;cad=rja&amp;uact=8&amp;ved=0CAcQjRxqFQoTCJ2Es_afxcgCFcWkiAodpi4FAA&amp;url=http://writtent.com/blog/7-writing-tactics-wasting-time/&amp;bvm=bv.105039540,bs.1,d.cGU&amp;psig=AFQjCNEA9j4FZaAEnDo8BMaskNvwQWztzQ&amp;ust=1445024983796395" TargetMode="External"/><Relationship Id="rId6" Type="http://schemas.openxmlformats.org/officeDocument/2006/relationships/image" Target="../media/image24.jpe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2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a/url?sa=i&amp;rct=j&amp;q=&amp;esrc=s&amp;source=images&amp;cd=&amp;cad=rja&amp;uact=8&amp;ved=0CAcQjRxqFQoTCMOmydaO4cgCFVNciAodr-QOHw&amp;url=http://trendingsideways.com/index.php/learn-data-analysis-for-excel-in-2-5-hours-part-1-enabling-the-toolpak-and-regression-analysis/&amp;bvm=bv.105841590,d.cGU&amp;psig=AFQjCNF6jWCWP16FCpfJbQt5nvzRP2AXBQ&amp;ust=1445982470236525" TargetMode="External"/><Relationship Id="rId4" Type="http://schemas.openxmlformats.org/officeDocument/2006/relationships/image" Target="../media/image7.png"/><Relationship Id="rId5" Type="http://schemas.openxmlformats.org/officeDocument/2006/relationships/hyperlink" Target="http://www.google.ca/url?sa=i&amp;rct=j&amp;q=&amp;esrc=s&amp;source=images&amp;cd=&amp;cad=rja&amp;uact=8&amp;ved=0CAcQjRxqFQoTCJyduIqP4cgCFRCViAod6ycNxA&amp;url=http://studentdiscounts.com/ibmspssstatisticsgradpack23basedownload-winmac-6mnth.aspx&amp;bvm=bv.105841590,d.cGU&amp;psig=AFQjCNGDXOEypKHiD7Vn4EhGfNcImmPxHg&amp;ust=1445982585301161" TargetMode="External"/><Relationship Id="rId6" Type="http://schemas.openxmlformats.org/officeDocument/2006/relationships/image" Target="../media/image8.jpeg"/><Relationship Id="rId7" Type="http://schemas.openxmlformats.org/officeDocument/2006/relationships/hyperlink" Target="http://www.google.ca/url?sa=i&amp;rct=j&amp;q=&amp;esrc=s&amp;source=images&amp;cd=&amp;cad=rja&amp;uact=8&amp;ved=0CAcQjRxqFQoTCK6DnvWP4cgCFcI5iAod3PoPDw&amp;url=http://www.gettyimages.com/detail/photo/girl-is-solving-a-mathematical-problem-on-the-royalty-free-image/172717459&amp;bvm=bv.105841590,d.cGU&amp;psig=AFQjCNEWGSJ3LBduvdSCyyeeFbAG5SLSKw&amp;ust=1445982788440087" TargetMode="External"/><Relationship Id="rId8" Type="http://schemas.openxmlformats.org/officeDocument/2006/relationships/image" Target="../media/image9.jpeg"/><Relationship Id="rId9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a/url?sa=i&amp;rct=j&amp;q=&amp;esrc=s&amp;source=images&amp;cd=&amp;cad=rja&amp;uact=8&amp;ved=0CAcQjRxqFQoTCKSe64KIxcgCFVObiAodGdMInQ&amp;url=http://sbluman2.blogspot.com/p/advantages-and-disadvantages-of-self.html&amp;bvm=bv.105039540,d.cGU&amp;psig=AFQjCNFpRKXzQKYcZANdfaMUUCEn5SLETw&amp;ust=1445018589672168" TargetMode="External"/><Relationship Id="rId4" Type="http://schemas.openxmlformats.org/officeDocument/2006/relationships/image" Target="../media/image12.gif"/><Relationship Id="rId5" Type="http://schemas.openxmlformats.org/officeDocument/2006/relationships/hyperlink" Target="http://www.google.ca/url?sa=i&amp;rct=j&amp;q=&amp;esrc=s&amp;source=images&amp;cd=&amp;cad=rja&amp;uact=8&amp;ved=0CAcQjRxqFQoTCLDvi7aIxcgCFUuWiAodQokGrQ&amp;url=http://serc.carleton.edu/NAGTWorkshops/affective/efficacy.html&amp;bvm=bv.105039540,d.cGU&amp;psig=AFQjCNFpRKXzQKYcZANdfaMUUCEn5SLETw&amp;ust=1445018589672168" TargetMode="External"/><Relationship Id="rId6" Type="http://schemas.openxmlformats.org/officeDocument/2006/relationships/image" Target="../media/image13.jpeg"/><Relationship Id="rId7" Type="http://schemas.openxmlformats.org/officeDocument/2006/relationships/hyperlink" Target="http://www.google.ca/url?sa=i&amp;rct=j&amp;q=&amp;esrc=s&amp;source=images&amp;cd=&amp;cad=rja&amp;uact=8&amp;ved=0CAcQjRxqFQoTCMvuodSIxcgCFcEriAodY6MOdA&amp;url=http://blogs.psychcentral.com/sex-addiction/2013/06/the-banality-of-george-zimmerman-more-loser-than-racist/&amp;bvm=bv.105039540,d.cGU&amp;psig=AFQjCNFpRKXzQKYcZANdfaMUUCEn5SLETw&amp;ust=1445018589672168" TargetMode="External"/><Relationship Id="rId8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30934"/>
            <a:ext cx="7772400" cy="1470025"/>
          </a:xfrm>
        </p:spPr>
        <p:txBody>
          <a:bodyPr/>
          <a:lstStyle/>
          <a:p>
            <a:r>
              <a:rPr lang="en-US" dirty="0" smtClean="0"/>
              <a:t>Inquiry Project:  Psychometrics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761837"/>
            <a:ext cx="6400800" cy="815108"/>
          </a:xfrm>
        </p:spPr>
        <p:txBody>
          <a:bodyPr/>
          <a:lstStyle/>
          <a:p>
            <a:r>
              <a:rPr lang="en-US" dirty="0" smtClean="0"/>
              <a:t>Kim Mitchell RN MN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5201" y="3029527"/>
            <a:ext cx="5026076" cy="3116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6919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636"/>
    </mc:Choice>
    <mc:Fallback xmlns="">
      <p:transition spd="slow" advTm="14636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Step 4: Test Each Question on the WSES for Emotional Intensity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502229"/>
            <a:ext cx="9150558" cy="73204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72879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180"/>
    </mc:Choice>
    <mc:Fallback xmlns="">
      <p:transition spd="slow" advTm="1518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Step 4:  Standard Deviation, Mean, and Independent Group T-test </a:t>
            </a:r>
            <a:endParaRPr lang="en-US" dirty="0"/>
          </a:p>
        </p:txBody>
      </p:sp>
      <p:pic>
        <p:nvPicPr>
          <p:cNvPr id="6146" name="Picture 2" descr="C:\Users\kmmitchell\AppData\Local\Microsoft\Windows\Temporary Internet Files\Content.Outlook\3VAHK5Q2\FullSizeRender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1286" y="1519432"/>
            <a:ext cx="4855514" cy="5131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2" descr="data:image/png;base64,iVBORw0KGgoAAAANSUhEUgAAANMAAAByCAMAAAD+mRSgAAABhlBMVEX////yoin09PTe3t7///79///yoSn//f/9wGbxnADyoCH+//xwWKFMLonxnhL2v2f52rf6nkT++fD5+PtJKoj2woW9ts//9er2wHdcRJLy8fYKi8z1rTX1tVRGJYbr6PKIdbC1rcr505XY0uVBHIObjrozrN81AH1kSJpDd7rJS07yWlDa1+T7q1L98uDynUT0sVLzqj7Qyd+ThbX76Mna5vJ+tNx2YaSsXWpjS5e52e1VOY94ZqP1uWTrjkXypjf94uD86tWbyOX758T52Kb0eXDl8PjzZU5NuOM6lM365cb3zZqkmcAAhMrN7Pn636/3p6MgAHX6x8OsosR7yOk8eLz3xIv526BeY6knotn1yX9XaK70tmj40I3xqCD2yZCWb4RnkLbPUkbZhYjNV1rchXtXqNiLq9TFOj7iqqz8tnfSbHD10cLXRUI+fLJyb5rMtsGwTl2cW3aoY3Lcc0nkgkf2dEycwOD8k4ryZVzndHD906v8uX1jndD2hnH7q2H5vLnxSj00WOAjAAAReElEQVR4nO1bi3/a2JWWurrISCCIwAhjnraIPR5XQTyHh8NgVFoDKdkwO924Jm4zXSbT7mz30dbtZrzd/ud7zrkSYIMdZ5Y2nflx4oAeV/ee7zy+c67iCMJGNrKRjWxkIxvZyLolEvnQGqxf9rP5/Q+tw7plP1A/DAz3E98nd+3XAiCH2XEx86FVWYecNiIepkCgHsgOY999WD95/Pizn3qYSGql4nc8BgHT48cv/+nn/7yAql4v3UCVyGQyiYdOmDg+Pl54OsLlvicyxw+e/F3y6af4yTHt7j67AetwYZXjWKlWa5XGRflB0+YODpoLJJrLk4xjx3c+UfrH3LcCsEKe/+j5ix/MMO3OYNXr9QVM8jiQTkej0XS6WXqQOXNmtD7HJGfNAxIzkL/LJvmD2P8PyVye/+Xjj//0x1/OMRGun+fH43E+MFM/G40Go4gqGDVLD5n2NqaD/UgichzLpu98fC2YJBU/n3+M8vXRL345nWGanja+zGaz45hn07wZDKZrpXypFjQDkBWUWQn4K2OSZShP8GCec4Qp4p0BJjfois0gQb2RXJGIvCZM+l7Z8jAdHR19/ckvfvtvBKl6On32EYZf0/XTcTMaNEvI7plxDVTKZGu1YTEbzBWH2XqzGSgV4RZcyxazh81mNhbhmHJ5PCvewCSU0mMhU8T88nKrOIZE218PJiO1FR+U/+hhOjp6c/Qf//nb3Wenp4Dro0WOGKaDaTeNZELWTKcD9bSZy5qYZFEzCOrspKPNHRNzLjhETMFmHUI1mK5nbmDKp4dCKcpzizyWb+JJc7wuTCA/fPoHDxPBOvp3hHQDUyKbDgYXO8HMThAkao5BczwIRgPHwg4CCDbhLGgWERMe4bX8kp9K2SIkV9aMwvxDszlMRPZb6R1zfZgePXr0+z+8noH6ovjsNqZ9MHgrg9iahyhFwpQOQJCVYpkMBGEwmkNM0XoR4jINEBFTtBbbz0aD6WxkAVNsZ2adSOkgJ+zvBDE4BTmfXi+mR4+e/v53BOvNb1781+5tTMf1aDoLh5kWRVowhpjSLdLyuFg8zu0ETcJkorqJw2iwGcHYA2Uz3ByAKbcPUhzuHAzxsQycwJiSMDazLsLmujE9efLk6dPfHR396qsvPlnGFIhGaxnEdGBCFCImMD8mVrEVaAbr9SbHFD0knhxC2B27XJ6puZjSOyjNA3OIjWWpBietWjq7wAzZNeaThwlQvX7z1VdvljFhPkVBQXm/WBw2OaZoLYLEDI5rYkpxTDXCNAZM+7cxmYFaC/qQIVlixwyUhvlAM52VSwdeKK6TIxYxffHizdEyJmGILMAb9SLHRFkSAaw748xxrh7lsRel8XC1mbmN6WDeFCWyZp4OYlH0k9cR/ZX89C8vfnV09MnLl7cxYayZrSKU2OO8G3uIKdOKprHNhdjkmOgsBuywI9yDKVM74PU2B7GXM1vu1eBfIZ+ePPrmxW+AJj7BLunlR4f1hR52fAAKN1ulbB2p28OUAM4IxGDL78Ye3MrmS1if8wuY0kuYAgfk80QL+AH4hxwVKa2d9xDW5/+KkAjT48enmWFtoYcdYqcXpS42ms1kmoQJajHgaAbh0xxzTDgimD6M3IdJHpo7RTlSRDYFc6XTWaDAQLS2Dkz6YO885GH64a8H4aevFzDBgP3hvCcrZpummTbNw9aYam4UMUVKQdM0d1qHwTT5qV6CQWYzm8G4ChKmVjB4G5OQKQUP0gdmNt8ETMI4gD17rThcD6bwyBm9/QZk8Hbw9ptHT3/88devX88x3ZBEMTcsDWNFdF2kGIvxTrSYy+WKGTg9Ji7n5zgkE6OhOBL3y/uxxI25xvlcLJHhkxzHhviq4Hgdrwsg9kLnk8ng8vPtX3/zZyy8P8bW778/+8nLFZhA5Hv3qYTpwYvfGCk/bJ/5AOH5hFJwmwnC9CNB6H22EtP9sgP7xQ/+BmOOiWA9mWMC6b33dNlWK7u4J7pxk/Xef8JvI7pzvrUohT//zxzT+0ti8Q1Mo1q9asxhseq0ynp/Cy9KuuWEFpx13vn0+Z/+8m0xLUrv7LTSeNlYOO/1WLWyhpkfIhLACnmYDLjw6f+uYdbTqnsQqTQqDN0WifSmjQTDHXsPsDHorHoN9GSE9eCLH69P1LIzCc0wrUUaZ4gE1J9eV6+rvd70rNo4PZtWK9UriMMqExpT1riuVs96AnxUe5Uz+Gq8a9b3E70Tnmyl1oeJXU2nV+AOVJ8BjkYVc6rCHXY2hThEAEw4vRKqu8AeiKdyvfZ80w1nb22YgOcqaPhnqGalyhBTBHH0ppXKNbAHOKhxfXa9WxWqWDWenYKc/a3y7dsJBV5lyp4hgy9iEq4a1UZjCudsl9wm0NVnP200GpUPXt3uldMGEQOlTs+Nvci0AVgr013GruGwt4th6WKaniJ1sA+t9r3SmFa//BIVv55eAUfwfLq6/rIisGs4vNqlknUF9CBMEVPluno1vfr7xgRGr1R6oGMCvpGwMQYjdIgNhXdagRNeiXH83zmkjWxkIxvZyEY2spGNbGQjG/l+yQ++NzKDFPmH7418wMDYyEY2spGNbGQjG/lOiAQ/Ev7A37v/eQFuCwzH0J+7R0mMrZyEeT+C93mHwCJr+EcOFXRhgAdmu/v3ZOC2rBIwpq5aE27jHIBKvgMTzs3gg6nvVGcNgkpI+D8DpPvmA3VUtOEdXgIw6COGg1YMkfgyAE29bxFVUqXVRnkvUQ0LxWBgwbv9xFSV6ZMQyh2o1L0tuDkxhJURLLmr6Oy+2NNxilD/fSF4a5BiTLDC26kkiB16W9Z5KjCulCTxHOII8NM40RQQ91l8mvE7PM9CeDdlMXQ5ag5fEkYSHOvhwUlShGW2tp0OTeemDeMjPCvpfpjCH15UlC/h+ZaUco22bFqG+axOCjCJzyeKiqLZcVgOPA+qMq4RJRjyB0NozDhRfKJPXJwEc4ggIiYFpklZfDWVFGecdroXogY34VlYrXCpY3zKFMZgPxXGeCrrfhilhb3JPfTS3Pf4q3ESk4WV7kY7lQER4CFBXL4JPAQBKMuqoMqATlVlCSgBgKKpOCbfbArMDLzOaP0FTDS7yvNPFfRtEVfxoT3gC1B1MGtksDklF3KTtAITGobGSDQTx6m6+GRp2U2YOWHRReRDT+GhFtcZulclhWQAww0F5yphAq3FudPRwKQVoVvwk4rGkLi7jJCGk3u2A1H8hsCjGpdhsAhzQd30kyTwKKZA8UIPEMmchW6DwnvdpEKAFE1MahoHp0wgMHAZ9A5qJeEZqC6jR/phlLnPPVZXcclFTMTr3BdqiE+taEpSoQgUlYLB2VFFmzOu/Qo/YbxTGmCAz6OLX1oRejJTERJEuHbe73Q6e0nXZ13C60Yzm7EBKC67xmKzQBCs7qjboQS8kU+ytyDY2eGG01JhWCWcAlSK3eGxiUxb7nQsYbWfaKnyaFTW52ozQYdpVE+n23JO9lO2UAksK+55Eh0l2G2QuA6Rzo/FOE78uYiXPafrezZZwQ7RIguYmEMDxT1Z6BQIk+iolNVqt6Al+zSDqjshuw232u4Ey5jKKbwPA36mcwRqmK60UwNDWC79rEMKKagrhhgwwoSoSdvD2+hDunfjeFujfCKf6c4rTXGT3g9VaY6JCX0YBQwHcSwMNNf73rp6PEz0IexpmhsaMEHcIKd6mIBDJKETB6f6eNzaXUwEPeUntsFA3l7xS18DRKDYltfJgZZxMqmNV5LiAqbZ8TZFKw+ByQJj+rSQ5WEyBNa38R5CYlaKlpl4q8pu+YOPkTZnXB/MDyHNPExImEDKHoOhJR1YM7TwiH+0BAkA0LpM4BSHPNhvE/dZ7F2YgDh4mqA3yG6Q9TM/WRRu/nNkgA5prM0yQqIeidhY19zniec1B00585Ms6DZ3Eq0g+vyOxMJt8pkfmUZJLpM5GBCegMUwZag9ZQJ3lDIS3oUJ0kSkoe1UKAVOQXfP/GQQnSoESegjjyshjwOQf1SkO+jr1LgmtgtbIZsqipKE6zM/gVZxhKSI9tZJASN5AOlDcWx3O6NQW9H6bAkTpZNPod5SQjLGgLgkbfbeiUlgIRp5UuYeL2ASuZjKNo82lYJ6DzFpzmx9cADFBViR9S9HOnLfCP3q88Mc0sxPrNt2qQUe6hYAkhtapB2zti/15T1NnyLHpo0GltVyB9Z1qJs4f2fsMZ3MD70d9uKq06GOj3DaKR8fzqgBIdOCTecNm8ybEio9VC4YsCQOGi1i4umuDZAqISoQkkph5EuGLawd6ooC1SdNk1BYZOy7Om0oGsKAcmMCoz0cUDWFpI9yeNFPkN8w0HG3D3yLQph4P6KkdGoTJWlPgwzXkOkk3rtQsyZR7aRfMJ5MRuVyAdMAHTDDRC2L+AonBrORRVR2yTOwcD7ineBS7BUo8xjREDMwFUcCxp6PVE16xoZMXOEnIj27jBEkqF5nHlJm3U/bYtgpCir4yedDKzFqT/gmmeeU6tgKia+N1HYDE/El5iG6UyX7wErdtls7lPaefhuQyxEwURmbGsnitLl3Qtlanscb0e6KfMJSBlnEaLuPfSGb+4mXPZW2iMQRGOKACFtxbJCJ96DWxP18qOi2mouYBKoBdMm1AUWro3lm0+z+sp+kbUrlC2qcPGIWOW/M/QQcr0pJcSn29ghTB4wP7avEY9v1k4/DCpNrgB9JgzJxHSc8XB2C45I6W01JJUUNO9ybmDqICSoNtbFgCnATEIswSnmoFNFa8hNzuIHCGBP6ud8rZdAsYd/rYcLt+KslTAzpTGx38f2CROVGkjw/KZzKCwZujATjgs5SKkYQtcKCZeHGioqYT3Rw8+u0b2PitVpJ0a4AO2RqiLHJD4c0txGOLwefXuAVpk992N7MwIqFCxMm7N2gT/Uv+6nj9+IR1YT+0Ns/iT5bTVFlCRGnCWG+48Q2gQJJLYsF8BoboQE13gsgPt9NP6m0lL+M/IU9E/IEYzokFZNHJ5hXSmEppVRhRL5RtEtLp66Te0qJ014lSfcGcEcn888xiVSfkqT3gHprK06Nq0qYkhbFm0/094mtOIH5lJM+1CKmdya4vy9DUcKZ/Do1Fn2b8x6b8x57S09h4YOr/VcO7eJCjkH7BWyrqM7fyidBOOHdk1aIDwaDk7YbpwW0DbO5f7fhBtcJMbFt6iBxy+NodHV71O86BUU7gXjyeiOm8tJtG/gCgJV516aIocHgbZz2N7hGmJZ2UEWD2hfAJM39JBk8jApOtxs+h3CC4gt20E6croepsOL9k2ql3N2aomm8A6Z8spH9KWGINt3eGzCpnp8gW7n5YS27jf2YAqDATz7EpDJXn0vOWCM/37jzVUj8XcbbjfbEcfYK3LSIycCxfK8xwsoGCrSpd1LEnxEXKop9cXFhY5CcLEMCX1oXvHN3GdjHeVXbxslFZcbLdMeLPbgIm2cGW5XZAAxuG9qv+f6pyycNU7+Prwj4OPeNhCKGmczi9L6GVyjxNpfjPjbOr3tvMeK85JKZqZ51b/cRtB1m+mVSm+kFa6WQf+LYeKiOq4iobds+l9cZ+cnHX0aVTzRCixSgpfrzdyyY1rS/ROcRLfRPZnUF3xSc9HEGy/Yqk5Kyefsyw4R1VpAm7dlTigj9o7Xd1mYXgPZWvmQBzfqTpMZtpcEe3hr4tQu+19IduqElB9IrP8gFpDPbxiM/Fk1oIKyBzR/VkpcWZm4Kb9oWJpGRpJHnEpZaGPo2pbljYQ9v8d6jfEHXNOWyb+PgCRQGnR4DN0pQnKV+3H3Kf9JHxlM720l+RbOdFW9rsY3EVwK60Z+EUqnQed8AYpIuTyx6UQP1xBidh4BoZIG/QEW+5u9SvXeWqtE/D6VCoZFF20oZ7hqWQS8zVMPAY0OingYw6B0ntAVjnY5B8zMiwb0QrqDKhkEvgoG2cQpLh9DEssx0axBKbYUmHR3NKJG2+Mykb0jveu2+kY1sZCMb2cgHlf8DVypxeNwO0PcAAAAASUVORK5CYII=">
            <a:hlinkClick r:id="rId4"/>
          </p:cNvPr>
          <p:cNvSpPr>
            <a:spLocks noChangeAspect="1" noChangeArrowheads="1"/>
          </p:cNvSpPr>
          <p:nvPr/>
        </p:nvSpPr>
        <p:spPr bwMode="auto">
          <a:xfrm>
            <a:off x="57150" y="-647700"/>
            <a:ext cx="2514600" cy="1362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AutoShape 4" descr="data:image/png;base64,iVBORw0KGgoAAAANSUhEUgAAANMAAAByCAMAAAD+mRSgAAABhlBMVEX////yoin09PTe3t7///79///yoSn//f/9wGbxnADyoCH+//xwWKFMLonxnhL2v2f52rf6nkT++fD5+PtJKoj2woW9ts//9er2wHdcRJLy8fYKi8z1rTX1tVRGJYbr6PKIdbC1rcr505XY0uVBHIObjrozrN81AH1kSJpDd7rJS07yWlDa1+T7q1L98uDynUT0sVLzqj7Qyd+ThbX76Mna5vJ+tNx2YaSsXWpjS5e52e1VOY94ZqP1uWTrjkXypjf94uD86tWbyOX758T52Kb0eXDl8PjzZU5NuOM6lM365cb3zZqkmcAAhMrN7Pn636/3p6MgAHX6x8OsosR7yOk8eLz3xIv526BeY6knotn1yX9XaK70tmj40I3xqCD2yZCWb4RnkLbPUkbZhYjNV1rchXtXqNiLq9TFOj7iqqz8tnfSbHD10cLXRUI+fLJyb5rMtsGwTl2cW3aoY3Lcc0nkgkf2dEycwOD8k4ryZVzndHD906v8uX1jndD2hnH7q2H5vLnxSj00WOAjAAAReElEQVR4nO1bi3/a2JWWurrISCCIwAhjnraIPR5XQTyHh8NgVFoDKdkwO924Jm4zXSbT7mz30dbtZrzd/ud7zrkSYIMdZ5Y2nflx4oAeV/ee7zy+c67iCMJGNrKRjWxkIxvZyLolEvnQGqxf9rP5/Q+tw7plP1A/DAz3E98nd+3XAiCH2XEx86FVWYecNiIepkCgHsgOY999WD95/Pizn3qYSGql4nc8BgHT48cv/+nn/7yAql4v3UCVyGQyiYdOmDg+Pl54OsLlvicyxw+e/F3y6af4yTHt7j67AetwYZXjWKlWa5XGRflB0+YODpoLJJrLk4xjx3c+UfrH3LcCsEKe/+j5ix/MMO3OYNXr9QVM8jiQTkej0XS6WXqQOXNmtD7HJGfNAxIzkL/LJvmD2P8PyVye/+Xjj//0x1/OMRGun+fH43E+MFM/G40Go4gqGDVLD5n2NqaD/UgichzLpu98fC2YJBU/n3+M8vXRL345nWGanja+zGaz45hn07wZDKZrpXypFjQDkBWUWQn4K2OSZShP8GCec4Qp4p0BJjfois0gQb2RXJGIvCZM+l7Z8jAdHR19/ckvfvtvBKl6On32EYZf0/XTcTMaNEvI7plxDVTKZGu1YTEbzBWH2XqzGSgV4RZcyxazh81mNhbhmHJ5PCvewCSU0mMhU8T88nKrOIZE218PJiO1FR+U/+hhOjp6c/Qf//nb3Wenp4Dro0WOGKaDaTeNZELWTKcD9bSZy5qYZFEzCOrspKPNHRNzLjhETMFmHUI1mK5nbmDKp4dCKcpzizyWb+JJc7wuTCA/fPoHDxPBOvp3hHQDUyKbDgYXO8HMThAkao5BczwIRgPHwg4CCDbhLGgWERMe4bX8kp9K2SIkV9aMwvxDszlMRPZb6R1zfZgePXr0+z+8noH6ovjsNqZ9MHgrg9iahyhFwpQOQJCVYpkMBGEwmkNM0XoR4jINEBFTtBbbz0aD6WxkAVNsZ2adSOkgJ+zvBDE4BTmfXi+mR4+e/v53BOvNb1781+5tTMf1aDoLh5kWRVowhpjSLdLyuFg8zu0ETcJkorqJw2iwGcHYA2Uz3ByAKbcPUhzuHAzxsQycwJiSMDazLsLmujE9efLk6dPfHR396qsvPlnGFIhGaxnEdGBCFCImMD8mVrEVaAbr9SbHFD0knhxC2B27XJ6puZjSOyjNA3OIjWWpBietWjq7wAzZNeaThwlQvX7z1VdvljFhPkVBQXm/WBw2OaZoLYLEDI5rYkpxTDXCNAZM+7cxmYFaC/qQIVlixwyUhvlAM52VSwdeKK6TIxYxffHizdEyJmGILMAb9SLHRFkSAaw748xxrh7lsRel8XC1mbmN6WDeFCWyZp4OYlH0k9cR/ZX89C8vfnV09MnLl7cxYayZrSKU2OO8G3uIKdOKprHNhdjkmOgsBuywI9yDKVM74PU2B7GXM1vu1eBfIZ+ePPrmxW+AJj7BLunlR4f1hR52fAAKN1ulbB2p28OUAM4IxGDL78Ye3MrmS1if8wuY0kuYAgfk80QL+AH4hxwVKa2d9xDW5/+KkAjT48enmWFtoYcdYqcXpS42ms1kmoQJajHgaAbh0xxzTDgimD6M3IdJHpo7RTlSRDYFc6XTWaDAQLS2Dkz6YO885GH64a8H4aevFzDBgP3hvCcrZpummTbNw9aYam4UMUVKQdM0d1qHwTT5qV6CQWYzm8G4ChKmVjB4G5OQKQUP0gdmNt8ETMI4gD17rThcD6bwyBm9/QZk8Hbw9ptHT3/88devX88x3ZBEMTcsDWNFdF2kGIvxTrSYy+WKGTg9Ji7n5zgkE6OhOBL3y/uxxI25xvlcLJHhkxzHhviq4Hgdrwsg9kLnk8ng8vPtX3/zZyy8P8bW778/+8nLFZhA5Hv3qYTpwYvfGCk/bJ/5AOH5hFJwmwnC9CNB6H22EtP9sgP7xQ/+BmOOiWA9mWMC6b33dNlWK7u4J7pxk/Xef8JvI7pzvrUohT//zxzT+0ti8Q1Mo1q9asxhseq0ynp/Cy9KuuWEFpx13vn0+Z/+8m0xLUrv7LTSeNlYOO/1WLWyhpkfIhLACnmYDLjw6f+uYdbTqnsQqTQqDN0WifSmjQTDHXsPsDHorHoN9GSE9eCLH69P1LIzCc0wrUUaZ4gE1J9eV6+rvd70rNo4PZtWK9UriMMqExpT1riuVs96AnxUe5Uz+Gq8a9b3E70Tnmyl1oeJXU2nV+AOVJ8BjkYVc6rCHXY2hThEAEw4vRKqu8AeiKdyvfZ80w1nb22YgOcqaPhnqGalyhBTBHH0ppXKNbAHOKhxfXa9WxWqWDWenYKc/a3y7dsJBV5lyp4hgy9iEq4a1UZjCudsl9wm0NVnP200GpUPXt3uldMGEQOlTs+Nvci0AVgr013GruGwt4th6WKaniJ1sA+t9r3SmFa//BIVv55eAUfwfLq6/rIisGs4vNqlknUF9CBMEVPluno1vfr7xgRGr1R6oGMCvpGwMQYjdIgNhXdagRNeiXH83zmkjWxkIxvZyEY2spGNbGQjG/l+yQ++NzKDFPmH7418wMDYyEY2spGNbGQjG/lOiAQ/Ev7A37v/eQFuCwzH0J+7R0mMrZyEeT+C93mHwCJr+EcOFXRhgAdmu/v3ZOC2rBIwpq5aE27jHIBKvgMTzs3gg6nvVGcNgkpI+D8DpPvmA3VUtOEdXgIw6COGg1YMkfgyAE29bxFVUqXVRnkvUQ0LxWBgwbv9xFSV6ZMQyh2o1L0tuDkxhJURLLmr6Oy+2NNxilD/fSF4a5BiTLDC26kkiB16W9Z5KjCulCTxHOII8NM40RQQ91l8mvE7PM9CeDdlMXQ5ag5fEkYSHOvhwUlShGW2tp0OTeemDeMjPCvpfpjCH15UlC/h+ZaUco22bFqG+axOCjCJzyeKiqLZcVgOPA+qMq4RJRjyB0NozDhRfKJPXJwEc4ggIiYFpklZfDWVFGecdroXogY34VlYrXCpY3zKFMZgPxXGeCrrfhilhb3JPfTS3Pf4q3ESk4WV7kY7lQER4CFBXL4JPAQBKMuqoMqATlVlCSgBgKKpOCbfbArMDLzOaP0FTDS7yvNPFfRtEVfxoT3gC1B1MGtksDklF3KTtAITGobGSDQTx6m6+GRp2U2YOWHRReRDT+GhFtcZulclhWQAww0F5yphAq3FudPRwKQVoVvwk4rGkLi7jJCGk3u2A1H8hsCjGpdhsAhzQd30kyTwKKZA8UIPEMmchW6DwnvdpEKAFE1MahoHp0wgMHAZ9A5qJeEZqC6jR/phlLnPPVZXcclFTMTr3BdqiE+taEpSoQgUlYLB2VFFmzOu/Qo/YbxTGmCAz6OLX1oRejJTERJEuHbe73Q6e0nXZ13C60Yzm7EBKC67xmKzQBCs7qjboQS8kU+ytyDY2eGG01JhWCWcAlSK3eGxiUxb7nQsYbWfaKnyaFTW52ozQYdpVE+n23JO9lO2UAksK+55Eh0l2G2QuA6Rzo/FOE78uYiXPafrezZZwQ7RIguYmEMDxT1Z6BQIk+iolNVqt6Al+zSDqjshuw232u4Ey5jKKbwPA36mcwRqmK60UwNDWC79rEMKKagrhhgwwoSoSdvD2+hDunfjeFujfCKf6c4rTXGT3g9VaY6JCX0YBQwHcSwMNNf73rp6PEz0IexpmhsaMEHcIKd6mIBDJKETB6f6eNzaXUwEPeUntsFA3l7xS18DRKDYltfJgZZxMqmNV5LiAqbZ8TZFKw+ByQJj+rSQ5WEyBNa38R5CYlaKlpl4q8pu+YOPkTZnXB/MDyHNPExImEDKHoOhJR1YM7TwiH+0BAkA0LpM4BSHPNhvE/dZ7F2YgDh4mqA3yG6Q9TM/WRRu/nNkgA5prM0yQqIeidhY19zniec1B00585Ms6DZ3Eq0g+vyOxMJt8pkfmUZJLpM5GBCegMUwZag9ZQJ3lDIS3oUJ0kSkoe1UKAVOQXfP/GQQnSoESegjjyshjwOQf1SkO+jr1LgmtgtbIZsqipKE6zM/gVZxhKSI9tZJASN5AOlDcWx3O6NQW9H6bAkTpZNPod5SQjLGgLgkbfbeiUlgIRp5UuYeL2ASuZjKNo82lYJ6DzFpzmx9cADFBViR9S9HOnLfCP3q88Mc0sxPrNt2qQUe6hYAkhtapB2zti/15T1NnyLHpo0GltVyB9Z1qJs4f2fsMZ3MD70d9uKq06GOj3DaKR8fzqgBIdOCTecNm8ybEio9VC4YsCQOGi1i4umuDZAqISoQkkph5EuGLawd6ooC1SdNk1BYZOy7Om0oGsKAcmMCoz0cUDWFpI9yeNFPkN8w0HG3D3yLQph4P6KkdGoTJWlPgwzXkOkk3rtQsyZR7aRfMJ5MRuVyAdMAHTDDRC2L+AonBrORRVR2yTOwcD7ineBS7BUo8xjREDMwFUcCxp6PVE16xoZMXOEnIj27jBEkqF5nHlJm3U/bYtgpCir4yedDKzFqT/gmmeeU6tgKia+N1HYDE/El5iG6UyX7wErdtls7lPaefhuQyxEwURmbGsnitLl3Qtlanscb0e6KfMJSBlnEaLuPfSGb+4mXPZW2iMQRGOKACFtxbJCJ96DWxP18qOi2mouYBKoBdMm1AUWro3lm0+z+sp+kbUrlC2qcPGIWOW/M/QQcr0pJcSn29ghTB4wP7avEY9v1k4/DCpNrgB9JgzJxHSc8XB2C45I6W01JJUUNO9ybmDqICSoNtbFgCnATEIswSnmoFNFa8hNzuIHCGBP6ud8rZdAsYd/rYcLt+KslTAzpTGx38f2CROVGkjw/KZzKCwZujATjgs5SKkYQtcKCZeHGioqYT3Rw8+u0b2PitVpJ0a4AO2RqiLHJD4c0txGOLwefXuAVpk992N7MwIqFCxMm7N2gT/Uv+6nj9+IR1YT+0Ns/iT5bTVFlCRGnCWG+48Q2gQJJLYsF8BoboQE13gsgPt9NP6m0lL+M/IU9E/IEYzokFZNHJ5hXSmEppVRhRL5RtEtLp66Te0qJ014lSfcGcEcn888xiVSfkqT3gHprK06Nq0qYkhbFm0/094mtOIH5lJM+1CKmdya4vy9DUcKZ/Do1Fn2b8x6b8x57S09h4YOr/VcO7eJCjkH7BWyrqM7fyidBOOHdk1aIDwaDk7YbpwW0DbO5f7fhBtcJMbFt6iBxy+NodHV71O86BUU7gXjyeiOm8tJtG/gCgJV516aIocHgbZz2N7hGmJZ2UEWD2hfAJM39JBk8jApOtxs+h3CC4gt20E6croepsOL9k2ql3N2aomm8A6Z8spH9KWGINt3eGzCpnp8gW7n5YS27jf2YAqDATz7EpDJXn0vOWCM/37jzVUj8XcbbjfbEcfYK3LSIycCxfK8xwsoGCrSpd1LEnxEXKop9cXFhY5CcLEMCX1oXvHN3GdjHeVXbxslFZcbLdMeLPbgIm2cGW5XZAAxuG9qv+f6pyycNU7+Prwj4OPeNhCKGmczi9L6GVyjxNpfjPjbOr3tvMeK85JKZqZ51b/cRtB1m+mVSm+kFa6WQf+LYeKiOq4iobds+l9cZ+cnHX0aVTzRCixSgpfrzdyyY1rS/ROcRLfRPZnUF3xSc9HEGy/Yqk5Kyefsyw4R1VpAm7dlTigj9o7Xd1mYXgPZWvmQBzfqTpMZtpcEe3hr4tQu+19IduqElB9IrP8gFpDPbxiM/Fk1oIKyBzR/VkpcWZm4Kb9oWJpGRpJHnEpZaGPo2pbljYQ9v8d6jfEHXNOWyb+PgCRQGnR4DN0pQnKV+3H3Kf9JHxlM720l+RbOdFW9rsY3EVwK60Z+EUqnQed8AYpIuTyx6UQP1xBidh4BoZIG/QEW+5u9SvXeWqtE/D6VCoZFF20oZ7hqWQS8zVMPAY0OingYw6B0ntAVjnY5B8zMiwb0QrqDKhkEvgoG2cQpLh9DEssx0axBKbYUmHR3NKJG2+Mykb0jveu2+kY1sZCMb2cgHlf8DVypxeNwO0PcAAAAASUVORK5CYII=">
            <a:hlinkClick r:id="rId4"/>
          </p:cNvPr>
          <p:cNvSpPr>
            <a:spLocks noChangeAspect="1" noChangeArrowheads="1"/>
          </p:cNvSpPr>
          <p:nvPr/>
        </p:nvSpPr>
        <p:spPr bwMode="auto">
          <a:xfrm>
            <a:off x="209550" y="-495300"/>
            <a:ext cx="2514600" cy="1362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54" name="Picture 6" descr="http://decisaoclinica.com/wp-content/uploads/2013/05/quickcalcs.pn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861" y="3031671"/>
            <a:ext cx="2514600" cy="1362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2503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858"/>
    </mc:Choice>
    <mc:Fallback xmlns="">
      <p:transition spd="slow" advTm="14858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597752"/>
            <a:ext cx="8229600" cy="11430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Question 10: </a:t>
            </a:r>
            <a:r>
              <a:rPr lang="en-US" sz="2000" dirty="0"/>
              <a:t>I will remain calm and in control through the writing process</a:t>
            </a:r>
            <a:r>
              <a:rPr lang="en-US" sz="2000" dirty="0" smtClean="0"/>
              <a:t> </a:t>
            </a:r>
            <a:endParaRPr lang="en-US" sz="20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463" y="-400276"/>
            <a:ext cx="7637051" cy="6109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36058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353"/>
    </mc:Choice>
    <mc:Fallback xmlns="">
      <p:transition spd="slow" advTm="15353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Perform on each question:</a:t>
            </a:r>
            <a:endParaRPr lang="en-US" dirty="0"/>
          </a:p>
        </p:txBody>
      </p:sp>
      <p:pic>
        <p:nvPicPr>
          <p:cNvPr id="3074" name="Picture 2" descr="http://myweb.facstaff.wwu.edu/sngynan/images/ch7mean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73262"/>
            <a:ext cx="4908944" cy="3066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psyc261green.files.wordpress.com/2008/02/sdddddddddd.gif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4902" y="1973263"/>
            <a:ext cx="4089098" cy="3066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87829" y="5236029"/>
            <a:ext cx="32983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Desired Score:  2.0- 3.0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203371" y="5236029"/>
            <a:ext cx="23948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Desired Score:  0.5-1.0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6946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101"/>
    </mc:Choice>
    <mc:Fallback xmlns="">
      <p:transition spd="slow" advTm="15101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417638"/>
            <a:ext cx="3897086" cy="1143000"/>
          </a:xfrm>
        </p:spPr>
        <p:txBody>
          <a:bodyPr>
            <a:normAutofit fontScale="90000"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Question 3</a:t>
            </a:r>
            <a:r>
              <a:rPr lang="en-US" sz="2000" dirty="0" smtClean="0"/>
              <a:t>:  </a:t>
            </a:r>
            <a:r>
              <a:rPr lang="en-US" sz="2000" dirty="0"/>
              <a:t>If I encounter a problem with my chosen topic, I can find strategies to overcome my difficulties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776583556"/>
              </p:ext>
            </p:extLst>
          </p:nvPr>
        </p:nvGraphicFramePr>
        <p:xfrm>
          <a:off x="838201" y="2890271"/>
          <a:ext cx="3352799" cy="323589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77772"/>
                <a:gridCol w="864334"/>
                <a:gridCol w="1410693"/>
              </a:tblGrid>
              <a:tr h="294172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Parameter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Value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294172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Mean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2.97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294172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SD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0.45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294172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SEM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 dirty="0"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0.03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294172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N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230    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294172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90% CI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2.92 to 3.02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294172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95% CI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2.91 to 3.03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294172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99% CI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2.89 to 3.05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294172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Minimum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294172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Median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294172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Maximum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4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graphicFrame>
        <p:nvGraphicFramePr>
          <p:cNvPr id="7" name="Content Placeholder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38547035"/>
              </p:ext>
            </p:extLst>
          </p:nvPr>
        </p:nvGraphicFramePr>
        <p:xfrm>
          <a:off x="5118506" y="2890271"/>
          <a:ext cx="3426781" cy="324398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11585"/>
                <a:gridCol w="803611"/>
                <a:gridCol w="1311585"/>
              </a:tblGrid>
              <a:tr h="424908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Parameter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Value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229296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Mean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2.93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229296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SD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0.66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229296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SEM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0.04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229296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N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231    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404667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90% CI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2.85 to 3.00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404667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95% CI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2.84 to 3.01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404667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99% CI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2.81 to 3.04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229296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Minimum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229296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Median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229296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Maximum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4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5020534" y="1508165"/>
            <a:ext cx="38077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Question 4</a:t>
            </a:r>
            <a:r>
              <a:rPr lang="en-US" dirty="0" smtClean="0"/>
              <a:t>: </a:t>
            </a:r>
            <a:r>
              <a:rPr lang="en-US" dirty="0"/>
              <a:t>I am confident that I can write clearly so that others will understand my meaning </a:t>
            </a:r>
            <a:r>
              <a:rPr lang="en-US" dirty="0" smtClean="0"/>
              <a:t> 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3069771" y="3069771"/>
            <a:ext cx="315686" cy="19594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3037114" y="3418114"/>
            <a:ext cx="315686" cy="19594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7532914" y="3222170"/>
            <a:ext cx="315686" cy="19594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7494814" y="3494313"/>
            <a:ext cx="315686" cy="19594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8686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422"/>
    </mc:Choice>
    <mc:Fallback xmlns="">
      <p:transition spd="slow" advTm="15422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42" name="Picture 2" descr="C:\Users\kmmitchell\AppData\Local\Microsoft\Windows\Temporary Internet Files\Content.Outlook\3VAHK5Q2\IMG_438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250" y="0"/>
            <a:ext cx="51435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7337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223"/>
    </mc:Choice>
    <mc:Fallback xmlns="">
      <p:transition spd="slow" advTm="15223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Question 8: With persistence, I can write about anything asked of me</a:t>
            </a:r>
          </a:p>
        </p:txBody>
      </p:sp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41018265"/>
              </p:ext>
            </p:extLst>
          </p:nvPr>
        </p:nvGraphicFramePr>
        <p:xfrm>
          <a:off x="870857" y="1812925"/>
          <a:ext cx="4594225" cy="42989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2281372"/>
              </p:ext>
            </p:extLst>
          </p:nvPr>
        </p:nvGraphicFramePr>
        <p:xfrm>
          <a:off x="5624692" y="1812929"/>
          <a:ext cx="2550478" cy="392379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76184"/>
                <a:gridCol w="598110"/>
                <a:gridCol w="976184"/>
              </a:tblGrid>
              <a:tr h="527395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Parameter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Value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276254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Mean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2.87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276254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SD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0.70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276254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SEM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0.05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276254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N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231    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48754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90% CI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2.80 to 2.95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48754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95% CI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2.78 to 2.96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48754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99% CI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2.76 to 2.99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276254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Minimum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276254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Median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276254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Maximum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4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143000" y="6111875"/>
            <a:ext cx="3004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SD            D             A           SA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4559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714"/>
    </mc:Choice>
    <mc:Fallback xmlns="">
      <p:transition spd="slow" advTm="14714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Question 3:  </a:t>
            </a:r>
            <a:r>
              <a:rPr lang="en-US" sz="2800" dirty="0"/>
              <a:t>If I encounter a problem with my chosen topic, I can find strategies to overcome my difficulties </a:t>
            </a:r>
          </a:p>
        </p:txBody>
      </p:sp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33322058"/>
              </p:ext>
            </p:extLst>
          </p:nvPr>
        </p:nvGraphicFramePr>
        <p:xfrm>
          <a:off x="2286000" y="1863838"/>
          <a:ext cx="4572000" cy="4262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623457" y="6126275"/>
            <a:ext cx="30915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SD           D            A            SA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3487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157"/>
    </mc:Choice>
    <mc:Fallback xmlns="">
      <p:transition spd="slow" advTm="15157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Question 9:  Even when writing feels hard, I know I can complete the task on </a:t>
            </a:r>
            <a:r>
              <a:rPr lang="en-US" sz="3200" dirty="0" smtClean="0"/>
              <a:t>time</a:t>
            </a:r>
            <a:endParaRPr lang="en-US" sz="3200" dirty="0"/>
          </a:p>
        </p:txBody>
      </p:sp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79110353"/>
              </p:ext>
            </p:extLst>
          </p:nvPr>
        </p:nvGraphicFramePr>
        <p:xfrm>
          <a:off x="631144" y="1735818"/>
          <a:ext cx="4594225" cy="43878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9194631"/>
              </p:ext>
            </p:extLst>
          </p:nvPr>
        </p:nvGraphicFramePr>
        <p:xfrm>
          <a:off x="5809749" y="1724974"/>
          <a:ext cx="2615793" cy="409307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01183"/>
                <a:gridCol w="613427"/>
                <a:gridCol w="1001183"/>
              </a:tblGrid>
              <a:tr h="536124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Parameter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Value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289313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Mean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3.10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289313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SD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0.60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289313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SEM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0.04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289313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N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231    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510586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90% CI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3.03 to 3.16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510586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95% CI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3.02 to 3.17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510586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99% CI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2.99 to 3.20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289313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Minimum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289313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Median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289313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Maximum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4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925286" y="6008914"/>
            <a:ext cx="30371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SD           D            A            SA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9672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236"/>
    </mc:Choice>
    <mc:Fallback xmlns="">
      <p:transition spd="slow" advTm="15236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did these questions not work?</a:t>
            </a:r>
            <a:endParaRPr lang="en-US" dirty="0"/>
          </a:p>
        </p:txBody>
      </p:sp>
      <p:pic>
        <p:nvPicPr>
          <p:cNvPr id="13314" name="Picture 2" descr="http://1.bp.blogspot.com/-raqIj__zfPU/U1W2ha9hLwI/AAAAAAAAUfI/TBbXq1t6M4g/s1600/Overcoming+Obstacles+Message+Series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517" y="1417638"/>
            <a:ext cx="4750779" cy="2673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http://writtent.com/blog/wp-content/uploads/2014/10/upload_1414731049_6815655011227a6ff446z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6171" y="4002132"/>
            <a:ext cx="4310743" cy="2855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9753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818"/>
    </mc:Choice>
    <mc:Fallback xmlns="">
      <p:transition spd="slow" advTm="14818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C:\Users\kmmitchell\Pictures\staff pictures\IMG_124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222"/>
            <a:ext cx="9144000" cy="6829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870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447"/>
    </mc:Choice>
    <mc:Fallback xmlns="">
      <p:transition spd="slow" advTm="15447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 descr="IMG_4368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390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0448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371"/>
    </mc:Choice>
    <mc:Fallback xmlns="">
      <p:transition spd="slow" advTm="15371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Writing Self-Efficacy Scale</a:t>
            </a:r>
            <a:endParaRPr lang="en-US" dirty="0"/>
          </a:p>
        </p:txBody>
      </p:sp>
      <p:pic>
        <p:nvPicPr>
          <p:cNvPr id="2050" name="Picture 2" descr="C:\Users\kmmitchell\AppData\Local\Microsoft\Windows\Temporary Internet Files\Content.Outlook\3VAHK5Q2\IMG_438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471" y="1954933"/>
            <a:ext cx="7786076" cy="4367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3052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606"/>
    </mc:Choice>
    <mc:Fallback xmlns="">
      <p:transition spd="slow" advTm="15606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 descr="IMG_436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7655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134"/>
    </mc:Choice>
    <mc:Fallback xmlns="">
      <p:transition spd="slow" advTm="15134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Step 1:  Dig out old Biostatistics Text Book from Grad studies </a:t>
            </a:r>
            <a:endParaRPr lang="en-US" dirty="0"/>
          </a:p>
        </p:txBody>
      </p:sp>
      <p:pic>
        <p:nvPicPr>
          <p:cNvPr id="4" name="Picture 3" descr="IMG_4366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9537" y="1597889"/>
            <a:ext cx="3945082" cy="5260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1667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277"/>
    </mc:Choice>
    <mc:Fallback xmlns="">
      <p:transition spd="slow" advTm="15277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 descr="C:\Users\kmmitchell\AppData\Local\Microsoft\Windows\Temporary Internet Files\Content.Outlook\3VAHK5Q2\IMG_4386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8535"/>
            <a:ext cx="9144000" cy="5140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4299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750"/>
    </mc:Choice>
    <mc:Fallback xmlns="">
      <p:transition spd="slow" advTm="1475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rendingsideways.com/wp-content/uploads/2014/01/excel-2010-logo.pn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82" y="238067"/>
            <a:ext cx="2438400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encrypted-tbn3.gstatic.com/images?q=tbn:ANd9GcQx7toAEdprSqWT36E0hb9IX2v4NM6uEM-wg9rhwXxgKtZK4UIi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5493" y="320703"/>
            <a:ext cx="2743200" cy="2743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cache4.asset-cache.net/gc/172717459-girl-is-solving-a-mathematical-problem-on-gettyimages.jpg?v=1&amp;c=IWSAsset&amp;k=2&amp;d=tsDzKhjV%2BRKEohdg6isx3j%2FIWNRBn%2FSGnLKIl8yGx8DOAYdhB4xugAmEC%2Fs4aXrw">
            <a:hlinkClick r:id="rId7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8547" y="3374118"/>
            <a:ext cx="4857750" cy="3200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503982" y="935718"/>
            <a:ext cx="3340302" cy="2004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3134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146"/>
    </mc:Choice>
    <mc:Fallback xmlns="">
      <p:transition spd="slow" advTm="15146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Step 2: Pool the Participants n = 231</a:t>
            </a:r>
            <a:endParaRPr lang="en-US" dirty="0"/>
          </a:p>
        </p:txBody>
      </p:sp>
      <p:pic>
        <p:nvPicPr>
          <p:cNvPr id="5" name="Picture 4" descr="Screen Shot 2015-10-04 at 9.57.55 AM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145" y="1163782"/>
            <a:ext cx="7837019" cy="5694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478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046"/>
    </mc:Choice>
    <mc:Fallback xmlns="">
      <p:transition spd="slow" advTm="15046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Step 3:  Identify 25% of participants with each of the lowest and Highest WSE scores from the sample of 231.  </a:t>
            </a:r>
            <a:endParaRPr lang="en-US" sz="3600" dirty="0"/>
          </a:p>
        </p:txBody>
      </p:sp>
      <p:pic>
        <p:nvPicPr>
          <p:cNvPr id="4098" name="Picture 2" descr="http://2.bp.blogspot.com/-uLJRL2LVzpk/Ta5ft6ffqdI/AAAAAAAAAEU/i_CEeUEcAME/s1600/se6.gif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0176" y="2002971"/>
            <a:ext cx="3839936" cy="3839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d32ogoqmya1dw8.cloudfront.net/images/NAGTWorkshops/affective/frustrated_student.jpg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231572"/>
            <a:ext cx="1914525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s://encrypted-tbn3.gstatic.com/images?q=tbn:ANd9GcTQ-U6duDvOFuOE4A35LcdedxGZRNBmaSFSCxZ9JzhLD7JePlK9vg">
            <a:hlinkClick r:id="rId7"/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200" r="27106"/>
          <a:stretch/>
        </p:blipFill>
        <p:spPr bwMode="auto">
          <a:xfrm>
            <a:off x="5577840" y="2403021"/>
            <a:ext cx="3566160" cy="2686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57201" y="5475514"/>
            <a:ext cx="1752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Low WSE: 49 participants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384667" y="5614013"/>
            <a:ext cx="26019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High WSE</a:t>
            </a:r>
            <a:r>
              <a:rPr lang="en-US" dirty="0"/>
              <a:t>: </a:t>
            </a:r>
            <a:r>
              <a:rPr lang="en-US" dirty="0" smtClean="0"/>
              <a:t>58 </a:t>
            </a:r>
            <a:r>
              <a:rPr lang="en-US" dirty="0"/>
              <a:t>participants</a:t>
            </a:r>
          </a:p>
        </p:txBody>
      </p:sp>
    </p:spTree>
    <p:extLst>
      <p:ext uri="{BB962C8B-B14F-4D97-AF65-F5344CB8AC3E}">
        <p14:creationId xmlns:p14="http://schemas.microsoft.com/office/powerpoint/2010/main" val="21887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741"/>
    </mc:Choice>
    <mc:Fallback xmlns="">
      <p:transition spd="slow" advTm="14741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 Black 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 Black .thmx</Template>
  <TotalTime>1127</TotalTime>
  <Words>481</Words>
  <Application>Microsoft Macintosh PowerPoint</Application>
  <PresentationFormat>On-screen Show (4:3)</PresentationFormat>
  <Paragraphs>140</Paragraphs>
  <Slides>20</Slides>
  <Notes>20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 Black </vt:lpstr>
      <vt:lpstr>Inquiry Project:  Psychometrics</vt:lpstr>
      <vt:lpstr>PowerPoint Presentation</vt:lpstr>
      <vt:lpstr>The Writing Self-Efficacy Scale</vt:lpstr>
      <vt:lpstr>PowerPoint Presentation</vt:lpstr>
      <vt:lpstr>Step 1:  Dig out old Biostatistics Text Book from Grad studies </vt:lpstr>
      <vt:lpstr>PowerPoint Presentation</vt:lpstr>
      <vt:lpstr>PowerPoint Presentation</vt:lpstr>
      <vt:lpstr>Step 2: Pool the Participants n = 231</vt:lpstr>
      <vt:lpstr>Step 3:  Identify 25% of participants with each of the lowest and Highest WSE scores from the sample of 231.  </vt:lpstr>
      <vt:lpstr>Step 4: Test Each Question on the WSES for Emotional Intensity</vt:lpstr>
      <vt:lpstr>Step 4:  Standard Deviation, Mean, and Independent Group T-test </vt:lpstr>
      <vt:lpstr>Question 10: I will remain calm and in control through the writing process </vt:lpstr>
      <vt:lpstr>Perform on each question:</vt:lpstr>
      <vt:lpstr>Question 3:  If I encounter a problem with my chosen topic, I can find strategies to overcome my difficulties</vt:lpstr>
      <vt:lpstr>PowerPoint Presentation</vt:lpstr>
      <vt:lpstr>Question 8: With persistence, I can write about anything asked of me</vt:lpstr>
      <vt:lpstr>Question 3:  If I encounter a problem with my chosen topic, I can find strategies to overcome my difficulties </vt:lpstr>
      <vt:lpstr>Question 9:  Even when writing feels hard, I know I can complete the task on time</vt:lpstr>
      <vt:lpstr>Why did these questions not work?</vt:lpstr>
      <vt:lpstr>PowerPoint Presentation</vt:lpstr>
    </vt:vector>
  </TitlesOfParts>
  <Company>RRC 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Inquiry Project:  Psychometrics</dc:title>
  <dc:creator>Kim Mitchell</dc:creator>
  <cp:lastModifiedBy>student</cp:lastModifiedBy>
  <cp:revision>39</cp:revision>
  <cp:lastPrinted>2015-10-16T14:21:53Z</cp:lastPrinted>
  <dcterms:created xsi:type="dcterms:W3CDTF">2015-10-13T02:45:45Z</dcterms:created>
  <dcterms:modified xsi:type="dcterms:W3CDTF">2015-10-27T19:20:14Z</dcterms:modified>
</cp:coreProperties>
</file>